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ml" Extension="xml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drawingml.chart+xml" PartName="/ppt/charts/chart3.xml"/>
  <Override ContentType="application/vnd.openxmlformats-officedocument.drawingml.chart+xml" PartName="/ppt/charts/chart2.xml"/>
  <Override ContentType="application/vnd.openxmlformats-officedocument.drawingml.chart+xml" PartName="/ppt/charts/chart4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2.xml"/>
  <Override ContentType="application/vnd.openxmlformats-officedocument.themeOverride+xml" PartName="/ppt/theme/themeOverride4.xml"/>
  <Override ContentType="application/vnd.openxmlformats-officedocument.themeOverride+xml" PartName="/ppt/theme/themeOverride1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6"/>
    <p:sldMasterId id="2147483660" r:id="rId7"/>
    <p:sldMasterId id="2147483672" r:id="rId8"/>
    <p:sldMasterId id="2147483684" r:id="rId9"/>
  </p:sldMasterIdLst>
  <p:notesMasterIdLst>
    <p:notesMasterId r:id="rId1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y="6858000" cx="9144000"/>
  <p:notesSz cx="6858000" cy="99472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gBBMYXFf6CxvT/kRkC/SN/cliVu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HeaderMobilePC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1DFECF1-F883-4697-A3EC-A5BDD35A6802}">
  <a:tblStyle styleId="{C1DFECF1-F883-4697-A3EC-A5BDD35A680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F1BFD845-55FB-466F-8898-4038302296B7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0.xml"/><Relationship Id="rId11" Type="http://schemas.openxmlformats.org/officeDocument/2006/relationships/slide" Target="slides/slide1.xml"/><Relationship Id="rId22" Type="http://schemas.openxmlformats.org/officeDocument/2006/relationships/slide" Target="slides/slide12.xml"/><Relationship Id="rId10" Type="http://schemas.openxmlformats.org/officeDocument/2006/relationships/notesMaster" Target="notesMasters/notesMaster1.xml"/><Relationship Id="rId21" Type="http://schemas.openxmlformats.org/officeDocument/2006/relationships/slide" Target="slides/slide11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23" Type="http://customschemas.google.com/relationships/presentationmetadata" Target="meta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Master" Target="slideMasters/slideMaster4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5" Type="http://schemas.openxmlformats.org/officeDocument/2006/relationships/commentAuthors" Target="commentAuthors.xml"/><Relationship Id="rId19" Type="http://schemas.openxmlformats.org/officeDocument/2006/relationships/slide" Target="slides/slide9.xml"/><Relationship Id="rId6" Type="http://schemas.openxmlformats.org/officeDocument/2006/relationships/slideMaster" Target="slideMasters/slideMaster1.xml"/><Relationship Id="rId18" Type="http://schemas.openxmlformats.org/officeDocument/2006/relationships/slide" Target="slides/slide8.xml"/><Relationship Id="rId7" Type="http://schemas.openxmlformats.org/officeDocument/2006/relationships/slideMaster" Target="slideMasters/slideMaster2.xml"/><Relationship Id="rId8" Type="http://schemas.openxmlformats.org/officeDocument/2006/relationships/slideMaster" Target="slideMasters/slideMaster3.xml"/></Relationships>
</file>

<file path=ppt/charts/_rels/chart1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Microsoft_Excel_Sheet1.xlsx"/></Relationships>
</file>

<file path=ppt/charts/_rels/chart2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2.xlsx"/></Relationships>
</file>

<file path=ppt/charts/_rels/chart3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3.xlsx"/></Relationships>
</file>

<file path=ppt/charts/_rels/chart4.xml.rels><?xml version="1.0" encoding="UTF-8" standalone="yes"?>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ATB!$B$1</c:f>
              <c:strCache>
                <c:ptCount val="1"/>
                <c:pt idx="0">
                  <c:v>อัตราการเกิด Septic shock ก่อนมา รพ.</c:v>
                </c:pt>
              </c:strCache>
            </c:strRef>
          </c:tx>
          <c:dLbls>
            <c:dLbl>
              <c:idx val="16"/>
              <c:layout>
                <c:manualLayout>
                  <c:x val="0"/>
                  <c:y val="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16-4D09-B832-8827678D34A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ATB!$B$2:$B$15</c:f>
              <c:numCache>
                <c:formatCode>General</c:formatCode>
                <c:ptCount val="14"/>
                <c:pt idx="0">
                  <c:v>0</c:v>
                </c:pt>
                <c:pt idx="1">
                  <c:v>11.11</c:v>
                </c:pt>
                <c:pt idx="2">
                  <c:v>25</c:v>
                </c:pt>
                <c:pt idx="3">
                  <c:v>50</c:v>
                </c:pt>
                <c:pt idx="4">
                  <c:v>40</c:v>
                </c:pt>
                <c:pt idx="5">
                  <c:v>28.21</c:v>
                </c:pt>
                <c:pt idx="6">
                  <c:v>19.05</c:v>
                </c:pt>
                <c:pt idx="7">
                  <c:v>36.36</c:v>
                </c:pt>
                <c:pt idx="8">
                  <c:v>22.03</c:v>
                </c:pt>
                <c:pt idx="9">
                  <c:v>15.38</c:v>
                </c:pt>
                <c:pt idx="10">
                  <c:v>23.72</c:v>
                </c:pt>
                <c:pt idx="11" formatCode="0.00">
                  <c:v>31.7</c:v>
                </c:pt>
                <c:pt idx="12">
                  <c:v>3.75</c:v>
                </c:pt>
                <c:pt idx="13">
                  <c:v>17.46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16-4D09-B832-8827678D34A1}"/>
            </c:ext>
          </c:extLst>
        </c:ser>
        <c:ser>
          <c:idx val="1"/>
          <c:order val="1"/>
          <c:tx>
            <c:strRef>
              <c:f>ATB!$C$1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ATB!$C$2:$C$15</c:f>
              <c:numCache>
                <c:formatCode>0.00</c:formatCode>
                <c:ptCount val="14"/>
                <c:pt idx="0">
                  <c:v>25.21</c:v>
                </c:pt>
                <c:pt idx="1">
                  <c:v>25.21</c:v>
                </c:pt>
                <c:pt idx="2">
                  <c:v>25.21</c:v>
                </c:pt>
                <c:pt idx="3">
                  <c:v>25.21</c:v>
                </c:pt>
                <c:pt idx="4">
                  <c:v>25.21</c:v>
                </c:pt>
                <c:pt idx="5">
                  <c:v>25.21</c:v>
                </c:pt>
                <c:pt idx="6">
                  <c:v>25.21</c:v>
                </c:pt>
                <c:pt idx="7">
                  <c:v>25.21</c:v>
                </c:pt>
                <c:pt idx="8">
                  <c:v>25.21</c:v>
                </c:pt>
                <c:pt idx="9">
                  <c:v>25.21</c:v>
                </c:pt>
                <c:pt idx="10">
                  <c:v>25.21</c:v>
                </c:pt>
                <c:pt idx="11">
                  <c:v>25.21</c:v>
                </c:pt>
                <c:pt idx="12">
                  <c:v>25.21</c:v>
                </c:pt>
                <c:pt idx="13">
                  <c:v>25.21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16-4D09-B832-8827678D34A1}"/>
            </c:ext>
          </c:extLst>
        </c:ser>
        <c:ser>
          <c:idx val="2"/>
          <c:order val="2"/>
          <c:tx>
            <c:strRef>
              <c:f>ATB!$D$1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ATB!$D$2:$D$15</c:f>
              <c:numCache>
                <c:formatCode>0.00</c:formatCode>
                <c:ptCount val="14"/>
                <c:pt idx="0">
                  <c:v>-3.17</c:v>
                </c:pt>
                <c:pt idx="1">
                  <c:v>-3.17</c:v>
                </c:pt>
                <c:pt idx="2">
                  <c:v>-3.17</c:v>
                </c:pt>
                <c:pt idx="3">
                  <c:v>-3.17</c:v>
                </c:pt>
                <c:pt idx="4">
                  <c:v>-3.17</c:v>
                </c:pt>
                <c:pt idx="5">
                  <c:v>-3.17</c:v>
                </c:pt>
                <c:pt idx="6">
                  <c:v>-3.17</c:v>
                </c:pt>
                <c:pt idx="7">
                  <c:v>-3.17</c:v>
                </c:pt>
                <c:pt idx="8">
                  <c:v>-3.17</c:v>
                </c:pt>
                <c:pt idx="9">
                  <c:v>-3.17</c:v>
                </c:pt>
                <c:pt idx="10">
                  <c:v>-3.17</c:v>
                </c:pt>
                <c:pt idx="11">
                  <c:v>-3.17</c:v>
                </c:pt>
                <c:pt idx="12">
                  <c:v>-3.17</c:v>
                </c:pt>
                <c:pt idx="13">
                  <c:v>-3.17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16-4D09-B832-8827678D34A1}"/>
            </c:ext>
          </c:extLst>
        </c:ser>
        <c:ser>
          <c:idx val="3"/>
          <c:order val="3"/>
          <c:tx>
            <c:strRef>
              <c:f>ATB!$E$1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ATB!$E$2:$E$15</c:f>
              <c:numCache>
                <c:formatCode>0.00</c:formatCode>
                <c:ptCount val="14"/>
                <c:pt idx="0">
                  <c:v>51.75</c:v>
                </c:pt>
                <c:pt idx="1">
                  <c:v>51.75</c:v>
                </c:pt>
                <c:pt idx="2">
                  <c:v>51.75</c:v>
                </c:pt>
                <c:pt idx="3">
                  <c:v>51.75</c:v>
                </c:pt>
                <c:pt idx="4">
                  <c:v>51.75</c:v>
                </c:pt>
                <c:pt idx="5">
                  <c:v>51.75</c:v>
                </c:pt>
                <c:pt idx="6">
                  <c:v>51.75</c:v>
                </c:pt>
                <c:pt idx="7">
                  <c:v>51.75</c:v>
                </c:pt>
                <c:pt idx="8">
                  <c:v>51.75</c:v>
                </c:pt>
                <c:pt idx="9">
                  <c:v>51.75</c:v>
                </c:pt>
                <c:pt idx="10">
                  <c:v>51.75</c:v>
                </c:pt>
                <c:pt idx="11">
                  <c:v>51.75</c:v>
                </c:pt>
                <c:pt idx="12">
                  <c:v>51.75</c:v>
                </c:pt>
                <c:pt idx="13">
                  <c:v>51.75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16-4D09-B832-8827678D34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095616"/>
        <c:axId val="176097152"/>
      </c:lineChart>
      <c:catAx>
        <c:axId val="176095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6097152"/>
        <c:crosses val="autoZero"/>
        <c:auto val="1"/>
        <c:lblAlgn val="ctr"/>
        <c:lblOffset val="100"/>
        <c:noMultiLvlLbl val="0"/>
      </c:catAx>
      <c:valAx>
        <c:axId val="1760971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2600229095074456"/>
              <c:y val="0.3561689884918231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176095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aseline="0"/>
            </a:pPr>
            <a:endParaRPr lang="en-US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'Septic '!$B$1</c:f>
              <c:strCache>
                <c:ptCount val="1"/>
                <c:pt idx="0">
                  <c:v>Septic  Shock ขณะ Admit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'Septic '!$A$2:$A$15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1//67</c:v>
                </c:pt>
                <c:pt idx="13">
                  <c:v>2/67</c:v>
                </c:pt>
              </c:strCache>
            </c:strRef>
          </c:cat>
          <c:val>
            <c:numRef>
              <c:f>'Septic '!$B$2:$B$15</c:f>
              <c:numCache>
                <c:formatCode>General</c:formatCode>
                <c:ptCount val="14"/>
                <c:pt idx="0">
                  <c:v>0</c:v>
                </c:pt>
                <c:pt idx="1">
                  <c:v>11.11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2.56</c:v>
                </c:pt>
                <c:pt idx="6">
                  <c:v>0</c:v>
                </c:pt>
                <c:pt idx="7">
                  <c:v>0</c:v>
                </c:pt>
                <c:pt idx="8">
                  <c:v>4.54</c:v>
                </c:pt>
                <c:pt idx="9">
                  <c:v>13.33</c:v>
                </c:pt>
                <c:pt idx="10">
                  <c:v>16.66</c:v>
                </c:pt>
                <c:pt idx="11">
                  <c:v>0</c:v>
                </c:pt>
                <c:pt idx="12">
                  <c:v>14.28</c:v>
                </c:pt>
                <c:pt idx="1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5E-4C9B-8472-D4DA568E819B}"/>
            </c:ext>
          </c:extLst>
        </c:ser>
        <c:ser>
          <c:idx val="1"/>
          <c:order val="1"/>
          <c:tx>
            <c:strRef>
              <c:f>'Septic 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'Septic '!$A$2:$A$15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1//67</c:v>
                </c:pt>
                <c:pt idx="13">
                  <c:v>2/67</c:v>
                </c:pt>
              </c:strCache>
            </c:strRef>
          </c:cat>
          <c:val>
            <c:numRef>
              <c:f>'Septic '!$C$2:$C$15</c:f>
              <c:numCache>
                <c:formatCode>General</c:formatCode>
                <c:ptCount val="14"/>
                <c:pt idx="0">
                  <c:v>4.46</c:v>
                </c:pt>
                <c:pt idx="1">
                  <c:v>4.46</c:v>
                </c:pt>
                <c:pt idx="2">
                  <c:v>4.46</c:v>
                </c:pt>
                <c:pt idx="3">
                  <c:v>4.46</c:v>
                </c:pt>
                <c:pt idx="4">
                  <c:v>4.46</c:v>
                </c:pt>
                <c:pt idx="5">
                  <c:v>4.46</c:v>
                </c:pt>
                <c:pt idx="6">
                  <c:v>4.46</c:v>
                </c:pt>
                <c:pt idx="7">
                  <c:v>4.46</c:v>
                </c:pt>
                <c:pt idx="8">
                  <c:v>4.46</c:v>
                </c:pt>
                <c:pt idx="9">
                  <c:v>4.46</c:v>
                </c:pt>
                <c:pt idx="10">
                  <c:v>4.46</c:v>
                </c:pt>
                <c:pt idx="11">
                  <c:v>4.46</c:v>
                </c:pt>
                <c:pt idx="12">
                  <c:v>4.46</c:v>
                </c:pt>
                <c:pt idx="13">
                  <c:v>4.46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5E-4C9B-8472-D4DA568E819B}"/>
            </c:ext>
          </c:extLst>
        </c:ser>
        <c:ser>
          <c:idx val="2"/>
          <c:order val="2"/>
          <c:tx>
            <c:strRef>
              <c:f>'Septic 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'Septic '!$A$2:$A$15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1//67</c:v>
                </c:pt>
                <c:pt idx="13">
                  <c:v>2/67</c:v>
                </c:pt>
              </c:strCache>
            </c:strRef>
          </c:cat>
          <c:val>
            <c:numRef>
              <c:f>'Septic '!$D$2:$D$15</c:f>
              <c:numCache>
                <c:formatCode>General</c:formatCode>
                <c:ptCount val="14"/>
                <c:pt idx="0">
                  <c:v>-5.46</c:v>
                </c:pt>
                <c:pt idx="1">
                  <c:v>-5.46</c:v>
                </c:pt>
                <c:pt idx="2">
                  <c:v>-5.46</c:v>
                </c:pt>
                <c:pt idx="3">
                  <c:v>-5.46</c:v>
                </c:pt>
                <c:pt idx="4">
                  <c:v>-5.46</c:v>
                </c:pt>
                <c:pt idx="5">
                  <c:v>-5.46</c:v>
                </c:pt>
                <c:pt idx="6">
                  <c:v>-5.46</c:v>
                </c:pt>
                <c:pt idx="7">
                  <c:v>-5.46</c:v>
                </c:pt>
                <c:pt idx="8">
                  <c:v>-5.46</c:v>
                </c:pt>
                <c:pt idx="9">
                  <c:v>-5.46</c:v>
                </c:pt>
                <c:pt idx="10">
                  <c:v>-5.46</c:v>
                </c:pt>
                <c:pt idx="11">
                  <c:v>-5.46</c:v>
                </c:pt>
                <c:pt idx="12">
                  <c:v>-5.46</c:v>
                </c:pt>
                <c:pt idx="13">
                  <c:v>-5.46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5E-4C9B-8472-D4DA568E819B}"/>
            </c:ext>
          </c:extLst>
        </c:ser>
        <c:ser>
          <c:idx val="3"/>
          <c:order val="3"/>
          <c:tx>
            <c:strRef>
              <c:f>'Septic 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'Septic '!$A$2:$A$15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1//67</c:v>
                </c:pt>
                <c:pt idx="13">
                  <c:v>2/67</c:v>
                </c:pt>
              </c:strCache>
            </c:strRef>
          </c:cat>
          <c:val>
            <c:numRef>
              <c:f>'Septic '!$E$2:$E$15</c:f>
              <c:numCache>
                <c:formatCode>General</c:formatCode>
                <c:ptCount val="14"/>
                <c:pt idx="0">
                  <c:v>20.100000000000001</c:v>
                </c:pt>
                <c:pt idx="1">
                  <c:v>20.100000000000001</c:v>
                </c:pt>
                <c:pt idx="2">
                  <c:v>20.100000000000001</c:v>
                </c:pt>
                <c:pt idx="3">
                  <c:v>20.100000000000001</c:v>
                </c:pt>
                <c:pt idx="4">
                  <c:v>20.100000000000001</c:v>
                </c:pt>
                <c:pt idx="5">
                  <c:v>20.100000000000001</c:v>
                </c:pt>
                <c:pt idx="6">
                  <c:v>20.100000000000001</c:v>
                </c:pt>
                <c:pt idx="7">
                  <c:v>20.100000000000001</c:v>
                </c:pt>
                <c:pt idx="8">
                  <c:v>20.100000000000001</c:v>
                </c:pt>
                <c:pt idx="9">
                  <c:v>20.100000000000001</c:v>
                </c:pt>
                <c:pt idx="10">
                  <c:v>20.100000000000001</c:v>
                </c:pt>
                <c:pt idx="11">
                  <c:v>20.100000000000001</c:v>
                </c:pt>
                <c:pt idx="12">
                  <c:v>20.100000000000001</c:v>
                </c:pt>
                <c:pt idx="13">
                  <c:v>20.100000000000001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5E-4C9B-8472-D4DA568E8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244992"/>
        <c:axId val="178246784"/>
      </c:lineChart>
      <c:catAx>
        <c:axId val="178244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8246784"/>
        <c:crosses val="autoZero"/>
        <c:auto val="1"/>
        <c:lblAlgn val="ctr"/>
        <c:lblOffset val="100"/>
        <c:noMultiLvlLbl val="0"/>
      </c:catAx>
      <c:valAx>
        <c:axId val="1782467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2600229095074456"/>
              <c:y val="0.3561689884918231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1782449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ATB!$B$1</c:f>
              <c:strCache>
                <c:ptCount val="1"/>
                <c:pt idx="0">
                  <c:v>Sepsis Start ATB in 1 hr.</c:v>
                </c:pt>
              </c:strCache>
            </c:strRef>
          </c:tx>
          <c:dLbls>
            <c:dLbl>
              <c:idx val="1"/>
              <c:layout>
                <c:manualLayout>
                  <c:x val="1.6248724730994046E-2"/>
                  <c:y val="1.6033572027350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BB-44EE-82FD-1D8891DD9356}"/>
                </c:ext>
              </c:extLst>
            </c:dLbl>
            <c:dLbl>
              <c:idx val="2"/>
              <c:layout>
                <c:manualLayout>
                  <c:x val="-1.6248724730994046E-3"/>
                  <c:y val="-2.1378096036467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BB-44EE-82FD-1D8891DD9356}"/>
                </c:ext>
              </c:extLst>
            </c:dLbl>
            <c:dLbl>
              <c:idx val="3"/>
              <c:layout>
                <c:manualLayout>
                  <c:x val="1.2998979784795237E-2"/>
                  <c:y val="-2.6722620045583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BB-44EE-82FD-1D8891DD9356}"/>
                </c:ext>
              </c:extLst>
            </c:dLbl>
            <c:dLbl>
              <c:idx val="6"/>
              <c:layout>
                <c:manualLayout>
                  <c:x val="9.7492348385963684E-3"/>
                  <c:y val="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BB-44EE-82FD-1D8891DD9356}"/>
                </c:ext>
              </c:extLst>
            </c:dLbl>
            <c:dLbl>
              <c:idx val="17"/>
              <c:layout>
                <c:manualLayout>
                  <c:x val="3.2497449461986899E-3"/>
                  <c:y val="-1.0689048018233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BB-44EE-82FD-1D8891DD935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ATB!$B$2:$B$15</c:f>
              <c:numCache>
                <c:formatCode>General</c:formatCode>
                <c:ptCount val="14"/>
                <c:pt idx="0">
                  <c:v>92.31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98.3</c:v>
                </c:pt>
                <c:pt idx="11">
                  <c:v>97.56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DBB-44EE-82FD-1D8891DD9356}"/>
            </c:ext>
          </c:extLst>
        </c:ser>
        <c:ser>
          <c:idx val="1"/>
          <c:order val="1"/>
          <c:tx>
            <c:strRef>
              <c:f>ATB!$C$1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ATB!$C$2:$C$15</c:f>
              <c:numCache>
                <c:formatCode>General</c:formatCode>
                <c:ptCount val="14"/>
                <c:pt idx="0">
                  <c:v>99.01</c:v>
                </c:pt>
                <c:pt idx="1">
                  <c:v>99.01</c:v>
                </c:pt>
                <c:pt idx="2">
                  <c:v>99.01</c:v>
                </c:pt>
                <c:pt idx="3">
                  <c:v>99.01</c:v>
                </c:pt>
                <c:pt idx="4">
                  <c:v>99.01</c:v>
                </c:pt>
                <c:pt idx="5">
                  <c:v>99.01</c:v>
                </c:pt>
                <c:pt idx="6">
                  <c:v>99.01</c:v>
                </c:pt>
                <c:pt idx="7">
                  <c:v>99.01</c:v>
                </c:pt>
                <c:pt idx="8">
                  <c:v>99.01</c:v>
                </c:pt>
                <c:pt idx="9">
                  <c:v>99.01</c:v>
                </c:pt>
                <c:pt idx="10">
                  <c:v>99.01</c:v>
                </c:pt>
                <c:pt idx="11">
                  <c:v>99.01</c:v>
                </c:pt>
                <c:pt idx="12">
                  <c:v>99.01</c:v>
                </c:pt>
                <c:pt idx="13">
                  <c:v>99.01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DBB-44EE-82FD-1D8891DD9356}"/>
            </c:ext>
          </c:extLst>
        </c:ser>
        <c:ser>
          <c:idx val="2"/>
          <c:order val="2"/>
          <c:tx>
            <c:strRef>
              <c:f>ATB!$D$1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ATB!$D$2:$D$15</c:f>
              <c:numCache>
                <c:formatCode>General</c:formatCode>
                <c:ptCount val="14"/>
                <c:pt idx="0">
                  <c:v>94.84</c:v>
                </c:pt>
                <c:pt idx="1">
                  <c:v>94.84</c:v>
                </c:pt>
                <c:pt idx="2">
                  <c:v>94.84</c:v>
                </c:pt>
                <c:pt idx="3">
                  <c:v>94.84</c:v>
                </c:pt>
                <c:pt idx="4">
                  <c:v>94.84</c:v>
                </c:pt>
                <c:pt idx="5">
                  <c:v>94.84</c:v>
                </c:pt>
                <c:pt idx="6">
                  <c:v>94.84</c:v>
                </c:pt>
                <c:pt idx="7">
                  <c:v>94.84</c:v>
                </c:pt>
                <c:pt idx="8">
                  <c:v>94.84</c:v>
                </c:pt>
                <c:pt idx="9">
                  <c:v>94.84</c:v>
                </c:pt>
                <c:pt idx="10">
                  <c:v>94.84</c:v>
                </c:pt>
                <c:pt idx="11">
                  <c:v>94.84</c:v>
                </c:pt>
                <c:pt idx="12">
                  <c:v>94.84</c:v>
                </c:pt>
                <c:pt idx="13">
                  <c:v>94.84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DBB-44EE-82FD-1D8891DD9356}"/>
            </c:ext>
          </c:extLst>
        </c:ser>
        <c:ser>
          <c:idx val="3"/>
          <c:order val="3"/>
          <c:tx>
            <c:strRef>
              <c:f>ATB!$E$1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ATB!$E$2:$E$15</c:f>
              <c:numCache>
                <c:formatCode>0.00</c:formatCode>
                <c:ptCount val="14"/>
                <c:pt idx="0">
                  <c:v>103.28</c:v>
                </c:pt>
                <c:pt idx="1">
                  <c:v>103.28</c:v>
                </c:pt>
                <c:pt idx="2">
                  <c:v>103.28</c:v>
                </c:pt>
                <c:pt idx="3">
                  <c:v>103.28</c:v>
                </c:pt>
                <c:pt idx="4">
                  <c:v>103.28</c:v>
                </c:pt>
                <c:pt idx="5">
                  <c:v>103.28</c:v>
                </c:pt>
                <c:pt idx="6">
                  <c:v>103.28</c:v>
                </c:pt>
                <c:pt idx="7">
                  <c:v>103.28</c:v>
                </c:pt>
                <c:pt idx="8">
                  <c:v>103.28</c:v>
                </c:pt>
                <c:pt idx="9">
                  <c:v>103.28</c:v>
                </c:pt>
                <c:pt idx="10">
                  <c:v>103.28</c:v>
                </c:pt>
                <c:pt idx="11">
                  <c:v>103.28</c:v>
                </c:pt>
                <c:pt idx="12">
                  <c:v>103.28</c:v>
                </c:pt>
                <c:pt idx="13">
                  <c:v>103.28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DBB-44EE-82FD-1D8891DD9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653056"/>
        <c:axId val="178654592"/>
      </c:lineChart>
      <c:catAx>
        <c:axId val="178653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78654592"/>
        <c:crosses val="autoZero"/>
        <c:auto val="1"/>
        <c:lblAlgn val="ctr"/>
        <c:lblOffset val="100"/>
        <c:noMultiLvlLbl val="0"/>
      </c:catAx>
      <c:valAx>
        <c:axId val="1786545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2600229095074456"/>
              <c:y val="0.3561689884918231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178653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aseline="0"/>
            </a:pPr>
            <a:endParaRPr lang="en-US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ATB!$B$1</c:f>
              <c:strCache>
                <c:ptCount val="1"/>
                <c:pt idx="0">
                  <c:v>ได้รับสารน้ำเหมาะสม หลังการวินิจฉัย Septic  shock</c:v>
                </c:pt>
              </c:strCache>
            </c:strRef>
          </c:tx>
          <c:dLbls>
            <c:dLbl>
              <c:idx val="3"/>
              <c:layout>
                <c:manualLayout>
                  <c:x val="7.4473594829867129E-3"/>
                  <c:y val="1.336131002279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52-4D4A-8D1C-913319117B3D}"/>
                </c:ext>
              </c:extLst>
            </c:dLbl>
            <c:dLbl>
              <c:idx val="4"/>
              <c:layout>
                <c:manualLayout>
                  <c:x val="4.4684156897920272E-3"/>
                  <c:y val="-2.405035804102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52-4D4A-8D1C-913319117B3D}"/>
                </c:ext>
              </c:extLst>
            </c:dLbl>
            <c:dLbl>
              <c:idx val="5"/>
              <c:layout>
                <c:manualLayout>
                  <c:x val="4.4684156897920272E-3"/>
                  <c:y val="-2.405035804102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52-4D4A-8D1C-913319117B3D}"/>
                </c:ext>
              </c:extLst>
            </c:dLbl>
            <c:dLbl>
              <c:idx val="6"/>
              <c:layout>
                <c:manualLayout>
                  <c:x val="0"/>
                  <c:y val="-2.405035804102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52-4D4A-8D1C-913319117B3D}"/>
                </c:ext>
              </c:extLst>
            </c:dLbl>
            <c:dLbl>
              <c:idx val="7"/>
              <c:layout>
                <c:manualLayout>
                  <c:x val="-2.9789437931946848E-3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52-4D4A-8D1C-913319117B3D}"/>
                </c:ext>
              </c:extLst>
            </c:dLbl>
            <c:dLbl>
              <c:idx val="17"/>
              <c:layout>
                <c:manualLayout>
                  <c:x val="3.6881435222280812E-3"/>
                  <c:y val="2.1378096036467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52-4D4A-8D1C-913319117B3D}"/>
                </c:ext>
              </c:extLst>
            </c:dLbl>
            <c:dLbl>
              <c:idx val="18"/>
              <c:layout>
                <c:manualLayout>
                  <c:x val="-1.4894718965974517E-3"/>
                  <c:y val="-8.0167860136752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52-4D4A-8D1C-913319117B3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ATB!$B$2:$B$15</c:f>
              <c:numCache>
                <c:formatCode>General</c:formatCode>
                <c:ptCount val="14"/>
                <c:pt idx="0">
                  <c:v>85.71</c:v>
                </c:pt>
                <c:pt idx="1">
                  <c:v>92.31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92.86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952-4D4A-8D1C-913319117B3D}"/>
            </c:ext>
          </c:extLst>
        </c:ser>
        <c:ser>
          <c:idx val="1"/>
          <c:order val="1"/>
          <c:tx>
            <c:strRef>
              <c:f>ATB!$C$1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ATB!$C$2:$C$15</c:f>
              <c:numCache>
                <c:formatCode>General</c:formatCode>
                <c:ptCount val="14"/>
                <c:pt idx="0">
                  <c:v>97.57</c:v>
                </c:pt>
                <c:pt idx="1">
                  <c:v>97.57</c:v>
                </c:pt>
                <c:pt idx="2">
                  <c:v>97.57</c:v>
                </c:pt>
                <c:pt idx="3">
                  <c:v>97.57</c:v>
                </c:pt>
                <c:pt idx="4">
                  <c:v>97.57</c:v>
                </c:pt>
                <c:pt idx="5">
                  <c:v>97.57</c:v>
                </c:pt>
                <c:pt idx="6">
                  <c:v>97.57</c:v>
                </c:pt>
                <c:pt idx="7">
                  <c:v>97.57</c:v>
                </c:pt>
                <c:pt idx="8">
                  <c:v>97.57</c:v>
                </c:pt>
                <c:pt idx="9">
                  <c:v>97.57</c:v>
                </c:pt>
                <c:pt idx="10">
                  <c:v>97.57</c:v>
                </c:pt>
                <c:pt idx="11">
                  <c:v>97.57</c:v>
                </c:pt>
                <c:pt idx="12">
                  <c:v>97.57</c:v>
                </c:pt>
                <c:pt idx="13">
                  <c:v>97.57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952-4D4A-8D1C-913319117B3D}"/>
            </c:ext>
          </c:extLst>
        </c:ser>
        <c:ser>
          <c:idx val="2"/>
          <c:order val="2"/>
          <c:tx>
            <c:strRef>
              <c:f>ATB!$D$1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ATB!$D$2:$D$15</c:f>
              <c:numCache>
                <c:formatCode>General</c:formatCode>
                <c:ptCount val="14"/>
                <c:pt idx="0">
                  <c:v>86.42</c:v>
                </c:pt>
                <c:pt idx="1">
                  <c:v>86.42</c:v>
                </c:pt>
                <c:pt idx="2">
                  <c:v>86.42</c:v>
                </c:pt>
                <c:pt idx="3">
                  <c:v>86.42</c:v>
                </c:pt>
                <c:pt idx="4">
                  <c:v>86.42</c:v>
                </c:pt>
                <c:pt idx="5">
                  <c:v>86.42</c:v>
                </c:pt>
                <c:pt idx="6">
                  <c:v>86.42</c:v>
                </c:pt>
                <c:pt idx="7">
                  <c:v>86.42</c:v>
                </c:pt>
                <c:pt idx="8">
                  <c:v>86.42</c:v>
                </c:pt>
                <c:pt idx="9">
                  <c:v>86.42</c:v>
                </c:pt>
                <c:pt idx="10">
                  <c:v>86.42</c:v>
                </c:pt>
                <c:pt idx="11">
                  <c:v>86.42</c:v>
                </c:pt>
                <c:pt idx="12">
                  <c:v>86.42</c:v>
                </c:pt>
                <c:pt idx="13">
                  <c:v>86.42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952-4D4A-8D1C-913319117B3D}"/>
            </c:ext>
          </c:extLst>
        </c:ser>
        <c:ser>
          <c:idx val="3"/>
          <c:order val="3"/>
          <c:tx>
            <c:strRef>
              <c:f>ATB!$E$1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ATB!$A$2:$A$15</c:f>
              <c:strCache>
                <c:ptCount val="14"/>
                <c:pt idx="0">
                  <c:v>1/64</c:v>
                </c:pt>
                <c:pt idx="1">
                  <c:v>2/64</c:v>
                </c:pt>
                <c:pt idx="2">
                  <c:v>3/64</c:v>
                </c:pt>
                <c:pt idx="3">
                  <c:v>4/64</c:v>
                </c:pt>
                <c:pt idx="4">
                  <c:v>1/65</c:v>
                </c:pt>
                <c:pt idx="5">
                  <c:v>2/65</c:v>
                </c:pt>
                <c:pt idx="6">
                  <c:v>3/65</c:v>
                </c:pt>
                <c:pt idx="7">
                  <c:v>4/65</c:v>
                </c:pt>
                <c:pt idx="8">
                  <c:v>1/66</c:v>
                </c:pt>
                <c:pt idx="9">
                  <c:v>2/66</c:v>
                </c:pt>
                <c:pt idx="10">
                  <c:v>3/66</c:v>
                </c:pt>
                <c:pt idx="11">
                  <c:v>4/66</c:v>
                </c:pt>
                <c:pt idx="12">
                  <c:v>1/67</c:v>
                </c:pt>
                <c:pt idx="13">
                  <c:v>2/67</c:v>
                </c:pt>
              </c:strCache>
            </c:strRef>
          </c:cat>
          <c:val>
            <c:numRef>
              <c:f>ATB!$E$2:$E$15</c:f>
              <c:numCache>
                <c:formatCode>0.00</c:formatCode>
                <c:ptCount val="14"/>
                <c:pt idx="0">
                  <c:v>104.1</c:v>
                </c:pt>
                <c:pt idx="1">
                  <c:v>104.1</c:v>
                </c:pt>
                <c:pt idx="2">
                  <c:v>104.1</c:v>
                </c:pt>
                <c:pt idx="3">
                  <c:v>104.1</c:v>
                </c:pt>
                <c:pt idx="4">
                  <c:v>104.1</c:v>
                </c:pt>
                <c:pt idx="5">
                  <c:v>104.1</c:v>
                </c:pt>
                <c:pt idx="6">
                  <c:v>104.1</c:v>
                </c:pt>
                <c:pt idx="7">
                  <c:v>104.1</c:v>
                </c:pt>
                <c:pt idx="8">
                  <c:v>104.1</c:v>
                </c:pt>
                <c:pt idx="9">
                  <c:v>104.1</c:v>
                </c:pt>
                <c:pt idx="10">
                  <c:v>104.1</c:v>
                </c:pt>
                <c:pt idx="11">
                  <c:v>104.1</c:v>
                </c:pt>
                <c:pt idx="12">
                  <c:v>104.1</c:v>
                </c:pt>
                <c:pt idx="13">
                  <c:v>104.1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952-4D4A-8D1C-913319117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331456"/>
        <c:axId val="181332992"/>
      </c:lineChart>
      <c:catAx>
        <c:axId val="181331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1332992"/>
        <c:crosses val="autoZero"/>
        <c:auto val="1"/>
        <c:lblAlgn val="ctr"/>
        <c:lblOffset val="100"/>
        <c:noMultiLvlLbl val="0"/>
      </c:catAx>
      <c:valAx>
        <c:axId val="1813329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2600229095074456"/>
              <c:y val="0.35616898849182316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181331456"/>
        <c:crosses val="autoZero"/>
        <c:crossBetween val="between"/>
        <c:majorUnit val="2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aseline="0"/>
            </a:pPr>
            <a:endParaRPr lang="en-US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11-21T15:37:20.822">
    <p:pos x="3757" y="3860"/>
    <p:text>1.H/C x 2 ขวด  2. Acetar 2,000ml in 1 hr.  3.ประเมินสัญญาณชีพหลังได้รับสารน้ำครบ 4. ให้ ATB ภายใน 1 hr  5.พิจารณาให้ Levophed (4:250) 25 ml/hr  titrte 10ml / hr ทุก 15 นาที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PP6WFwY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973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8185"/>
            <a:ext cx="2971800" cy="4973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h-TH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1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0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10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1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11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12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12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7" name="Google Shape;387;p4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4:notes"/>
          <p:cNvSpPr txBox="1"/>
          <p:nvPr>
            <p:ph idx="12" type="sldNum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5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5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6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6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7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7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8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8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9:notes"/>
          <p:cNvSpPr txBox="1"/>
          <p:nvPr>
            <p:ph idx="1" type="body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9:notes"/>
          <p:cNvSpPr/>
          <p:nvPr>
            <p:ph idx="2" type="sldImg"/>
          </p:nvPr>
        </p:nvSpPr>
        <p:spPr>
          <a:xfrm>
            <a:off x="942975" y="746125"/>
            <a:ext cx="4972050" cy="3730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ว่างเปล่า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ชื่อเรื่องและข้อความแนวตั้ง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ข้อความและชื่อเรื่องแนวตั้ง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9" name="Google Shape;99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3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3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3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3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3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3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3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3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3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p3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7" name="Google Shape;137;p3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3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ภาพนิ่งชื่อเรื่อง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3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4" name="Google Shape;144;p3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3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0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0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4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8" name="Google Shape;168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4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4" name="Google Shape;174;p4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4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4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4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0" name="Google Shape;180;p4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4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4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4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7" name="Google Shape;187;p4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4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3" name="Google Shape;193;p4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4" name="Google Shape;194;p4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5" name="Google Shape;195;p4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4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4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4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4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ชื่อเรื่องและเนื้อหา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11" name="Google Shape;211;p4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12" name="Google Shape;212;p4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4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4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4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18" name="Google Shape;218;p4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19" name="Google Shape;219;p4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4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4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4" name="Google Shape;224;p4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5" name="Google Shape;225;p4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4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4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0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0" name="Google Shape;230;p50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1" name="Google Shape;231;p5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5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5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2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3" name="Google Shape;243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1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5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9" name="Google Shape;249;p5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5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5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4" name="Google Shape;254;p5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5" name="Google Shape;255;p5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5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5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5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5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2" name="Google Shape;262;p5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5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5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5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5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8" name="Google Shape;268;p5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5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0" name="Google Shape;270;p5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1" name="Google Shape;271;p5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2" name="Google Shape;272;p5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3" name="Google Shape;273;p5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5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7" name="Google Shape;277;p5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5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ส่วนหัวของส่วน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5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5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5" name="Google Shape;285;p5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86" name="Google Shape;286;p5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87" name="Google Shape;287;p5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5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9" name="Google Shape;289;p5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2" name="Google Shape;292;p5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93" name="Google Shape;293;p5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94" name="Google Shape;294;p5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5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6" name="Google Shape;296;p5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9" name="Google Shape;299;p5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0" name="Google Shape;300;p5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1" name="Google Shape;301;p5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5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60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5" name="Google Shape;305;p60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6" name="Google Shape;306;p6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7" name="Google Shape;307;p6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8" name="Google Shape;308;p6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เนื้อหา 2 ส่วน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2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การเปรียบเทียบ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2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เฉพาะชื่อเรื่อง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เนื้อหาพร้อมคำอธิบายภาพ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รูปภาพพร้อมคำอธิบายภาพ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5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1" name="Google Shape;161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2" name="Google Shape;162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3" name="Google Shape;163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4" name="Google Shape;164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6" name="Google Shape;236;p1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7" name="Google Shape;237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8" name="Google Shape;238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9" name="Google Shape;239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4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3" name="Google Shape;313;p1"/>
          <p:cNvCxnSpPr/>
          <p:nvPr/>
        </p:nvCxnSpPr>
        <p:spPr>
          <a:xfrm rot="10800000">
            <a:off x="5077089" y="1564086"/>
            <a:ext cx="332519" cy="1851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14" name="Google Shape;314;p1"/>
          <p:cNvCxnSpPr/>
          <p:nvPr/>
        </p:nvCxnSpPr>
        <p:spPr>
          <a:xfrm>
            <a:off x="3171591" y="1118002"/>
            <a:ext cx="22856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15" name="Google Shape;315;p1"/>
          <p:cNvGrpSpPr/>
          <p:nvPr/>
        </p:nvGrpSpPr>
        <p:grpSpPr>
          <a:xfrm>
            <a:off x="3171591" y="1118002"/>
            <a:ext cx="266113" cy="866638"/>
            <a:chOff x="3237606" y="2741804"/>
            <a:chExt cx="277304" cy="1191253"/>
          </a:xfrm>
        </p:grpSpPr>
        <p:cxnSp>
          <p:nvCxnSpPr>
            <p:cNvPr id="316" name="Google Shape;316;p1"/>
            <p:cNvCxnSpPr/>
            <p:nvPr/>
          </p:nvCxnSpPr>
          <p:spPr>
            <a:xfrm>
              <a:off x="3237606" y="2741804"/>
              <a:ext cx="0" cy="119125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17" name="Google Shape;317;p1"/>
            <p:cNvCxnSpPr/>
            <p:nvPr/>
          </p:nvCxnSpPr>
          <p:spPr>
            <a:xfrm rot="10800000">
              <a:off x="3242115" y="3933056"/>
              <a:ext cx="272795" cy="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318" name="Google Shape;318;p1"/>
          <p:cNvCxnSpPr/>
          <p:nvPr/>
        </p:nvCxnSpPr>
        <p:spPr>
          <a:xfrm rot="10800000">
            <a:off x="1539937" y="1304033"/>
            <a:ext cx="24856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9" name="Google Shape;319;p1"/>
          <p:cNvSpPr/>
          <p:nvPr/>
        </p:nvSpPr>
        <p:spPr>
          <a:xfrm>
            <a:off x="1972542" y="116632"/>
            <a:ext cx="5353068" cy="43858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2400" u="none" cap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เป้าหมาย ปัจจัยขับเคลื่อน ตัวชี้วัด การดูแลผู้ป่วย sepsis</a:t>
            </a:r>
            <a:endParaRPr/>
          </a:p>
        </p:txBody>
      </p:sp>
      <p:sp>
        <p:nvSpPr>
          <p:cNvPr id="320" name="Google Shape;320;p1"/>
          <p:cNvSpPr txBox="1"/>
          <p:nvPr/>
        </p:nvSpPr>
        <p:spPr>
          <a:xfrm>
            <a:off x="224752" y="3244616"/>
            <a:ext cx="1106424" cy="138499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เป้าหมาย</a:t>
            </a: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-ดูแลผู้ป่วยอย่างมีประสิทธิภาพ ลดการเสียชีวิตและการเกิด septic shock</a:t>
            </a:r>
            <a:endParaRPr/>
          </a:p>
        </p:txBody>
      </p:sp>
      <p:sp>
        <p:nvSpPr>
          <p:cNvPr id="321" name="Google Shape;321;p1"/>
          <p:cNvSpPr txBox="1"/>
          <p:nvPr/>
        </p:nvSpPr>
        <p:spPr>
          <a:xfrm>
            <a:off x="3347863" y="836712"/>
            <a:ext cx="1719215" cy="181588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การเข้าถึงบริการอย่างเหมาะสม</a:t>
            </a:r>
            <a:endParaRPr b="1" i="0" sz="14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-การให้ความรู้ sepsis แก่ผู้ป่วยและ Care giver ในผู้ป่วยกลุ่มเสี่ยง ได้แก่ Pneumonia , UTI , bed sore, Cellulitis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-รณรงค์เรื่องการใช้เบอร์โทรฉุกเฉิน</a:t>
            </a:r>
            <a:endParaRPr b="0" i="0" sz="14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22" name="Google Shape;322;p1"/>
          <p:cNvSpPr txBox="1"/>
          <p:nvPr/>
        </p:nvSpPr>
        <p:spPr>
          <a:xfrm>
            <a:off x="1760844" y="846004"/>
            <a:ext cx="1195388" cy="95410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การเข้าถึงบริการรวดเร็ว</a:t>
            </a:r>
            <a:endParaRPr b="1" i="0" sz="14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-ลดการเกิด septic shock ก่อนมารพ.</a:t>
            </a:r>
            <a:endParaRPr b="0" i="0" sz="14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23" name="Google Shape;323;p1"/>
          <p:cNvSpPr txBox="1"/>
          <p:nvPr/>
        </p:nvSpPr>
        <p:spPr>
          <a:xfrm>
            <a:off x="3470660" y="2736502"/>
            <a:ext cx="1548426" cy="2893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การปฏิบัติตาม CPG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  เจ้าหน้าที่มีสมรรถนะในการปฏิบัติตามCPG มีการประเมินและประเมินซ้ำที่เหมาะสม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-ให้ ATB ภายใน 1 ชม.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-ให้ ATB ในผู้ป่วย Septic shock ให้เหมาะสม 30ml/kg ใน 1 ชม.แรก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-ทำ H/C ก่อนให้ ATB ทุกราย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-เจาะ Lactate ใน case sepsis ทุก case</a:t>
            </a:r>
            <a:endParaRPr/>
          </a:p>
        </p:txBody>
      </p:sp>
      <p:sp>
        <p:nvSpPr>
          <p:cNvPr id="324" name="Google Shape;324;p1"/>
          <p:cNvSpPr txBox="1"/>
          <p:nvPr/>
        </p:nvSpPr>
        <p:spPr>
          <a:xfrm>
            <a:off x="434587" y="481437"/>
            <a:ext cx="7857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8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Purpose</a:t>
            </a:r>
            <a:endParaRPr/>
          </a:p>
        </p:txBody>
      </p:sp>
      <p:sp>
        <p:nvSpPr>
          <p:cNvPr id="325" name="Google Shape;325;p1"/>
          <p:cNvSpPr txBox="1"/>
          <p:nvPr/>
        </p:nvSpPr>
        <p:spPr>
          <a:xfrm>
            <a:off x="1871184" y="481437"/>
            <a:ext cx="13083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8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Primary Drivers</a:t>
            </a:r>
            <a:endParaRPr/>
          </a:p>
        </p:txBody>
      </p:sp>
      <p:sp>
        <p:nvSpPr>
          <p:cNvPr id="326" name="Google Shape;326;p1"/>
          <p:cNvSpPr txBox="1"/>
          <p:nvPr/>
        </p:nvSpPr>
        <p:spPr>
          <a:xfrm>
            <a:off x="3663838" y="476672"/>
            <a:ext cx="15135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8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Secondary Drivers</a:t>
            </a:r>
            <a:endParaRPr/>
          </a:p>
        </p:txBody>
      </p:sp>
      <p:sp>
        <p:nvSpPr>
          <p:cNvPr id="327" name="Google Shape;327;p1"/>
          <p:cNvSpPr txBox="1"/>
          <p:nvPr/>
        </p:nvSpPr>
        <p:spPr>
          <a:xfrm>
            <a:off x="5960659" y="476672"/>
            <a:ext cx="205857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8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Interventions/Change Idea</a:t>
            </a:r>
            <a:endParaRPr/>
          </a:p>
        </p:txBody>
      </p:sp>
      <p:sp>
        <p:nvSpPr>
          <p:cNvPr id="328" name="Google Shape;328;p1"/>
          <p:cNvSpPr txBox="1"/>
          <p:nvPr/>
        </p:nvSpPr>
        <p:spPr>
          <a:xfrm>
            <a:off x="1758100" y="1892732"/>
            <a:ext cx="1225012" cy="181588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 </a:t>
            </a:r>
            <a:r>
              <a:rPr b="1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Early detect &amp; Early management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-ลดการเสียชีวิตจาก Sepsis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-ลดการเกิดภาวะ</a:t>
            </a: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Septic shock ขณะนอน รพ.</a:t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29" name="Google Shape;329;p1"/>
          <p:cNvSpPr txBox="1"/>
          <p:nvPr/>
        </p:nvSpPr>
        <p:spPr>
          <a:xfrm>
            <a:off x="5255559" y="773123"/>
            <a:ext cx="3824239" cy="160043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-มีระบบการวางแผนจำหน่ายผู้ป่วย Palliative care long term care  bed  ridden ผู้ป่วยมีอุปกรณ์ติดตัวกลับบ้าน ผู้สูงอายุที่มีโรคเรื้อรัง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-Training care giver เพื่อการดูแลต่อเนื่องที่บ้าน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-มีระบบการติดตามเยี่ยมบ้าน ร่วมกับ PCU  รพ.สต. และทีมสหสาขาวิชาชีพ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-มีระบบการการให้คำปรึกษาทางโทรศัพท์</a:t>
            </a:r>
            <a:endParaRPr b="0" i="0" sz="1400" u="none" cap="none" strike="noStrike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-รณรงค์เรื่องการใช้เบอร์โทรฉุกเฉิน 1669</a:t>
            </a:r>
            <a:endParaRPr b="0" i="0" sz="1400" u="none" cap="none" strike="noStrike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cxnSp>
        <p:nvCxnSpPr>
          <p:cNvPr id="330" name="Google Shape;330;p1"/>
          <p:cNvCxnSpPr/>
          <p:nvPr/>
        </p:nvCxnSpPr>
        <p:spPr>
          <a:xfrm rot="10800000">
            <a:off x="2947051" y="1484784"/>
            <a:ext cx="22454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31" name="Google Shape;331;p1"/>
          <p:cNvCxnSpPr/>
          <p:nvPr/>
        </p:nvCxnSpPr>
        <p:spPr>
          <a:xfrm rot="10800000">
            <a:off x="2980562" y="3303083"/>
            <a:ext cx="191029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32" name="Google Shape;332;p1"/>
          <p:cNvCxnSpPr/>
          <p:nvPr/>
        </p:nvCxnSpPr>
        <p:spPr>
          <a:xfrm rot="10800000">
            <a:off x="1331176" y="3457560"/>
            <a:ext cx="199714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33" name="Google Shape;333;p1"/>
          <p:cNvCxnSpPr>
            <a:endCxn id="334" idx="1"/>
          </p:cNvCxnSpPr>
          <p:nvPr/>
        </p:nvCxnSpPr>
        <p:spPr>
          <a:xfrm>
            <a:off x="1530287" y="5561383"/>
            <a:ext cx="211200" cy="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5" name="Google Shape;335;p1"/>
          <p:cNvCxnSpPr>
            <a:stCxn id="328" idx="1"/>
          </p:cNvCxnSpPr>
          <p:nvPr/>
        </p:nvCxnSpPr>
        <p:spPr>
          <a:xfrm rot="10800000">
            <a:off x="1531300" y="2800673"/>
            <a:ext cx="226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6" name="Google Shape;336;p1"/>
          <p:cNvCxnSpPr/>
          <p:nvPr/>
        </p:nvCxnSpPr>
        <p:spPr>
          <a:xfrm flipH="1">
            <a:off x="1530241" y="1304033"/>
            <a:ext cx="12873" cy="424865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7" name="Google Shape;337;p1"/>
          <p:cNvCxnSpPr/>
          <p:nvPr/>
        </p:nvCxnSpPr>
        <p:spPr>
          <a:xfrm rot="10800000">
            <a:off x="3179555" y="2921814"/>
            <a:ext cx="291105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38" name="Google Shape;338;p1"/>
          <p:cNvGrpSpPr/>
          <p:nvPr/>
        </p:nvGrpSpPr>
        <p:grpSpPr>
          <a:xfrm>
            <a:off x="3180296" y="2933884"/>
            <a:ext cx="309999" cy="925101"/>
            <a:chOff x="3237606" y="2741804"/>
            <a:chExt cx="277304" cy="1191253"/>
          </a:xfrm>
        </p:grpSpPr>
        <p:cxnSp>
          <p:nvCxnSpPr>
            <p:cNvPr id="339" name="Google Shape;339;p1"/>
            <p:cNvCxnSpPr/>
            <p:nvPr/>
          </p:nvCxnSpPr>
          <p:spPr>
            <a:xfrm>
              <a:off x="3237606" y="2741804"/>
              <a:ext cx="0" cy="119125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0" name="Google Shape;340;p1"/>
            <p:cNvCxnSpPr/>
            <p:nvPr/>
          </p:nvCxnSpPr>
          <p:spPr>
            <a:xfrm rot="10800000">
              <a:off x="3242115" y="3933056"/>
              <a:ext cx="272795" cy="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341" name="Google Shape;341;p1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1"/>
          <p:cNvSpPr txBox="1"/>
          <p:nvPr/>
        </p:nvSpPr>
        <p:spPr>
          <a:xfrm>
            <a:off x="8292528" y="6309320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"/>
          <p:cNvSpPr txBox="1"/>
          <p:nvPr/>
        </p:nvSpPr>
        <p:spPr>
          <a:xfrm>
            <a:off x="5265714" y="2476296"/>
            <a:ext cx="3851301" cy="440120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-ปรับ guideline CPG ตาม รพศ.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-Training  Early  warning sign ให้พยาบาลเป็นรายบุคคล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-เพิ่มสมรรถนะพยาบาลโดยการจัดอบรม/ฟื้นฟูความรู้ร่วมกับ รพ. แม่ข่าย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-มีการสื่อสารการใช้ CPG ในองค์กรแพทย์  แพทย์หมุนเวียน พยาบาลใหม่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-มีการนิเทศพยาบาล เรื่อง Sepsis รายบุคคล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-เกณฑ์การประเมินซ้ำใน case septic shock หลัง load IVF โดยการประเมิน V/S ทุก 15 min x 4ครั้ง , ทุก 30 min x 2ครั้ง , หลังจากนั้นทุก 1 hr. จน stable  ทั้งER และ IPD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-เพิ่ม item  ยา  Fortum , Augmentin , Levophed</a:t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-ประกันเวลารับยา ATB ต้องได้รับจากห้องยาภายใน 30 นาที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-ขยายเวลาตรวจ Lab สามารถตรวจ CBC , lactate 24 ชม. ส่งตรวจ H/C ได้ทุกวัน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-ประกันเวลาการรายงาน CBC , Lactate ของห้อง Lab ภายใน 30 นาที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-ปรับการแจ้งผล Lab H/C มีการรายงานผล 48 ชม.และ 5 วัน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-มีระบบการติดตามผล C/S จาก รพศ.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-มีระบบการรายงาน Lab วิกฤต  (CBC, H/C , Lactate)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-เพิ่มเกณฑ์การ refer ถ้าผล repeat H/C ยังพบการติดเชื้อ หรือเป็นเชื้อดื้อยา ที่รพช. ไม่มี Drug sens</a:t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-มีระบบ Fast tract sepsis กับ รพศ.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-พิจารณาประสาน refer ในกรณีที่ Lactate ≥ 4</a:t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44" name="Google Shape;344;p1"/>
          <p:cNvSpPr txBox="1"/>
          <p:nvPr/>
        </p:nvSpPr>
        <p:spPr>
          <a:xfrm>
            <a:off x="224752" y="858710"/>
            <a:ext cx="1106424" cy="203132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Problem</a:t>
            </a: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-อัตราการเกิด septic shock ก่อนมารพ. เพิ่มสูงขึ้น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-อัตราการเกิด Septic shock สูงขึ้น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-อัตราการเสียชีวิตสูงขึ้น</a:t>
            </a:r>
            <a:endParaRPr b="0" i="0" sz="14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45" name="Google Shape;345;p1"/>
          <p:cNvSpPr txBox="1"/>
          <p:nvPr/>
        </p:nvSpPr>
        <p:spPr>
          <a:xfrm>
            <a:off x="202854" y="4783323"/>
            <a:ext cx="1216313" cy="95410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KPI  Outcome: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-อัตราการเสียชีวิต</a:t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-อัตราการเกิด Septic shock</a:t>
            </a:r>
            <a:endParaRPr/>
          </a:p>
        </p:txBody>
      </p:sp>
      <p:sp>
        <p:nvSpPr>
          <p:cNvPr id="334" name="Google Shape;334;p1"/>
          <p:cNvSpPr txBox="1"/>
          <p:nvPr/>
        </p:nvSpPr>
        <p:spPr>
          <a:xfrm>
            <a:off x="1741487" y="3905009"/>
            <a:ext cx="1596681" cy="332834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KPI  Outcome</a:t>
            </a: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-อัตราการได้รับATB ภายใน 1 ชม.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-อัตราการได้สารน้ำเหมาะสม ใน septic shock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</a:t>
            </a: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อัตราการเกิด septic shock ก่อนมารพ.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-อัตราการทำ H/C ก่อนให้ATB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</a:t>
            </a: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 อัตราการเสียชีวิตจาก sepsis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-อัตราการเกิดภาวะ</a:t>
            </a: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Septic shock ขณะนอน รพ.</a:t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th-TH" sz="14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-อัตราการเจาะ lactate ในcase sepsis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0"/>
          <p:cNvSpPr txBox="1"/>
          <p:nvPr>
            <p:ph type="title"/>
          </p:nvPr>
        </p:nvSpPr>
        <p:spPr>
          <a:xfrm>
            <a:off x="877129" y="476672"/>
            <a:ext cx="7886700" cy="543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owallia New"/>
              <a:buNone/>
            </a:pPr>
            <a:r>
              <a:rPr b="1" lang="th-TH" sz="2400"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b="1" sz="2400"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42" name="Google Shape;442;p10"/>
          <p:cNvSpPr txBox="1"/>
          <p:nvPr/>
        </p:nvSpPr>
        <p:spPr>
          <a:xfrm>
            <a:off x="8175064" y="6255584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10"/>
          <p:cNvSpPr/>
          <p:nvPr/>
        </p:nvSpPr>
        <p:spPr>
          <a:xfrm>
            <a:off x="539552" y="995238"/>
            <a:ext cx="8136904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0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0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ไตรมาส 3และ4  ปี  2566  อัตราการ start  ATB  in  1  hr.  ลดลงเนื่องจาก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-ห้องERมีผู้ป่วยฉุกเฉินจำนวนมาก  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-รอผลตรวจทางห้องปฏิบัติการนาน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-มีผู้ป่วยหาเส้นให้สารน้ำทางหลอดเลือดดำยาก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-แรกรับไม่ได้วินิจฉัยเป็น sepsis  จึงไม่ได้ stat ATB ภายใน 1 hr  แต่ขณะ admit ผลH/C ขึ้นเชื้อ วินิจฉัยสุดท้ายเป็น sepsis ทำให้ไม่ได้ ATB ภายในเวลา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ปี 2567 ไตรมาสที1และ2 อัตราการ start  ATB  in  1  hr  ร้อยละ100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</a:t>
            </a:r>
            <a:r>
              <a:rPr lang="th-TH" sz="16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ประกันเวลาการรายงาน CBC , Lactate ของห้อง Lab ภายใน 30 นาที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กรณีไม่สามารถให้สารน้ำทางหลอดเลือดดำได้  ให้ตามหน่วยงานอื่นมาช่วย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ทบทวนกระบวนการให้ ATB เริ่มจาก ER ใน Case ที่มีโอกาสเกิด sepsis </a:t>
            </a:r>
            <a:r>
              <a:rPr lang="th-TH" sz="16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ได้แก่ Pneumonia , UTI , bed sore, Cellulitis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</a:t>
            </a:r>
            <a:endParaRPr/>
          </a:p>
        </p:txBody>
      </p:sp>
      <p:sp>
        <p:nvSpPr>
          <p:cNvPr id="444" name="Google Shape;444;p10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11"/>
          <p:cNvSpPr txBox="1"/>
          <p:nvPr>
            <p:ph type="title"/>
          </p:nvPr>
        </p:nvSpPr>
        <p:spPr>
          <a:xfrm>
            <a:off x="755576" y="365127"/>
            <a:ext cx="7886700" cy="4715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rowallia New"/>
              <a:buNone/>
            </a:pPr>
            <a:r>
              <a:rPr b="1" lang="th-TH" sz="28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sz="2800"/>
          </a:p>
        </p:txBody>
      </p:sp>
      <p:sp>
        <p:nvSpPr>
          <p:cNvPr id="450" name="Google Shape;450;p11"/>
          <p:cNvSpPr/>
          <p:nvPr/>
        </p:nvSpPr>
        <p:spPr>
          <a:xfrm>
            <a:off x="179512" y="908720"/>
            <a:ext cx="8784976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วิเคราะห์อัตราการได้รับสารน้ำเหมาะสม หลังการวินิจฉัย Septic shock  ด้วย Control Chart ± 2 SD</a:t>
            </a:r>
            <a:endParaRPr sz="2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51" name="Google Shape;451;p11"/>
          <p:cNvSpPr txBox="1"/>
          <p:nvPr/>
        </p:nvSpPr>
        <p:spPr>
          <a:xfrm>
            <a:off x="8245077" y="6237130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52" name="Google Shape;452;p11"/>
          <p:cNvGraphicFramePr/>
          <p:nvPr/>
        </p:nvGraphicFramePr>
        <p:xfrm>
          <a:off x="166869" y="1124744"/>
          <a:ext cx="8526512" cy="4752528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453" name="Google Shape;453;p11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12"/>
          <p:cNvSpPr txBox="1"/>
          <p:nvPr>
            <p:ph type="title"/>
          </p:nvPr>
        </p:nvSpPr>
        <p:spPr>
          <a:xfrm>
            <a:off x="789756" y="365126"/>
            <a:ext cx="7886700" cy="543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owallia New"/>
              <a:buNone/>
            </a:pPr>
            <a:r>
              <a:rPr b="1" lang="th-TH" sz="2400"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b="1" sz="2400"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59" name="Google Shape;459;p12"/>
          <p:cNvSpPr txBox="1"/>
          <p:nvPr/>
        </p:nvSpPr>
        <p:spPr>
          <a:xfrm>
            <a:off x="8175064" y="6255584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12"/>
          <p:cNvSpPr/>
          <p:nvPr/>
        </p:nvSpPr>
        <p:spPr>
          <a:xfrm>
            <a:off x="572426" y="760630"/>
            <a:ext cx="803202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20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0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</a:t>
            </a: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จากข้อมูลพบว่า  อัตราการได้รับสารน้ำเหมาะสม ในปี 2566  และ ปี 2567  ทั้ง2ไตรมาส  อยู่ในเกณฑ์ ร้อยละ 100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6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การพัฒนาต่อเนื่อง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ปฏิบัติตาม CPG ต่อเนื่อง   (โดยใช้เกณฑ์การให้ load  Ringer acetate  2,000  ml.  ใน 1 ชั่วโมง  หรือ 1,000  ml.  ใน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6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½  ชั่วโมง   หรือ   30 ml / kg  ใน 1 hr แรก หลังวินิจฉัย Septic  shock กรณีไม่มีข้อห้าม )</a:t>
            </a:r>
            <a:endParaRPr sz="16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</p:txBody>
      </p:sp>
      <p:sp>
        <p:nvSpPr>
          <p:cNvPr id="461" name="Google Shape;461;p12"/>
          <p:cNvSpPr txBox="1"/>
          <p:nvPr/>
        </p:nvSpPr>
        <p:spPr>
          <a:xfrm>
            <a:off x="7206555" y="19206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"/>
          <p:cNvSpPr/>
          <p:nvPr/>
        </p:nvSpPr>
        <p:spPr>
          <a:xfrm>
            <a:off x="1714502" y="269726"/>
            <a:ext cx="5920532" cy="530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30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Process Flowchart  ของการดูแลผู้ป่วยโรค sepsis</a:t>
            </a: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2543457" y="1594941"/>
            <a:ext cx="3013770" cy="1706393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1.ประเมินSIRS อย่างน้อย 2 ใน 4 ข้อ  ต่อไปนี้</a:t>
            </a:r>
            <a:endParaRPr b="0" i="0" sz="16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1.BT&gt; 38 ˚c หรือ &lt; 36  ˚c     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2. PR &gt; 90 bpm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3.RR &gt; 20/min    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4. WBC &lt; 4,000 หรือ &gt; 12,000  or band &gt; 10%</a:t>
            </a:r>
            <a:endParaRPr b="0" i="0" sz="16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5. SOS score </a:t>
            </a: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≥ 2</a:t>
            </a:r>
            <a:endParaRPr b="0" i="0" sz="16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52" name="Google Shape;352;p2"/>
          <p:cNvSpPr/>
          <p:nvPr/>
        </p:nvSpPr>
        <p:spPr>
          <a:xfrm>
            <a:off x="7399159" y="3617386"/>
            <a:ext cx="1685919" cy="530916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ประเมิน SOS และ lactate ต่อเนื่อง ตาม Protocol</a:t>
            </a: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4171184" y="4668661"/>
            <a:ext cx="400806" cy="268733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yes</a:t>
            </a:r>
            <a:r>
              <a:rPr b="0" i="0" lang="th-TH" sz="1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</a:t>
            </a:r>
            <a:endParaRPr/>
          </a:p>
        </p:txBody>
      </p:sp>
      <p:cxnSp>
        <p:nvCxnSpPr>
          <p:cNvPr id="354" name="Google Shape;354;p2"/>
          <p:cNvCxnSpPr>
            <a:stCxn id="353" idx="2"/>
          </p:cNvCxnSpPr>
          <p:nvPr/>
        </p:nvCxnSpPr>
        <p:spPr>
          <a:xfrm flipH="1">
            <a:off x="4357187" y="4937394"/>
            <a:ext cx="14400" cy="226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355" name="Google Shape;355;p2"/>
          <p:cNvCxnSpPr/>
          <p:nvPr/>
        </p:nvCxnSpPr>
        <p:spPr>
          <a:xfrm>
            <a:off x="5864979" y="3861048"/>
            <a:ext cx="50494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56" name="Google Shape;356;p2"/>
          <p:cNvSpPr/>
          <p:nvPr/>
        </p:nvSpPr>
        <p:spPr>
          <a:xfrm>
            <a:off x="2659158" y="789176"/>
            <a:ext cx="2782367" cy="695896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ผู้ป่วยที่มีอาการ/อาการแสดง หรือ สงสัยติดเชื้อแบคทีเรีย</a:t>
            </a: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6355844" y="3694360"/>
            <a:ext cx="552450" cy="33337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NO</a:t>
            </a:r>
            <a:endParaRPr/>
          </a:p>
        </p:txBody>
      </p:sp>
      <p:cxnSp>
        <p:nvCxnSpPr>
          <p:cNvPr id="358" name="Google Shape;358;p2"/>
          <p:cNvCxnSpPr/>
          <p:nvPr/>
        </p:nvCxnSpPr>
        <p:spPr>
          <a:xfrm>
            <a:off x="1403648" y="5571163"/>
            <a:ext cx="8221" cy="10547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9" name="Google Shape;359;p2"/>
          <p:cNvCxnSpPr>
            <a:endCxn id="352" idx="1"/>
          </p:cNvCxnSpPr>
          <p:nvPr/>
        </p:nvCxnSpPr>
        <p:spPr>
          <a:xfrm>
            <a:off x="6908359" y="3860944"/>
            <a:ext cx="490800" cy="21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360" name="Google Shape;360;p2"/>
          <p:cNvCxnSpPr/>
          <p:nvPr/>
        </p:nvCxnSpPr>
        <p:spPr>
          <a:xfrm>
            <a:off x="4387282" y="4485782"/>
            <a:ext cx="0" cy="18288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61" name="Google Shape;361;p2"/>
          <p:cNvSpPr/>
          <p:nvPr/>
        </p:nvSpPr>
        <p:spPr>
          <a:xfrm>
            <a:off x="7092280" y="6336246"/>
            <a:ext cx="1455030" cy="504056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พิจารณา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Refer รพศ</a:t>
            </a:r>
            <a:endParaRPr b="0" i="0" sz="1600" u="none" cap="none" strike="noStrike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62" name="Google Shape;362;p2"/>
          <p:cNvSpPr/>
          <p:nvPr/>
        </p:nvSpPr>
        <p:spPr>
          <a:xfrm>
            <a:off x="7524329" y="5142536"/>
            <a:ext cx="1224135" cy="44566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Lactate &lt; 2</a:t>
            </a:r>
            <a:endParaRPr/>
          </a:p>
        </p:txBody>
      </p:sp>
      <p:cxnSp>
        <p:nvCxnSpPr>
          <p:cNvPr id="363" name="Google Shape;363;p2"/>
          <p:cNvCxnSpPr>
            <a:stCxn id="364" idx="3"/>
            <a:endCxn id="361" idx="2"/>
          </p:cNvCxnSpPr>
          <p:nvPr/>
        </p:nvCxnSpPr>
        <p:spPr>
          <a:xfrm flipH="1" rot="10800000">
            <a:off x="6256763" y="6588138"/>
            <a:ext cx="835500" cy="37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65" name="Google Shape;365;p2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2"/>
          <p:cNvSpPr txBox="1"/>
          <p:nvPr/>
        </p:nvSpPr>
        <p:spPr>
          <a:xfrm>
            <a:off x="8277192" y="6381328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2"/>
          <p:cNvSpPr/>
          <p:nvPr/>
        </p:nvSpPr>
        <p:spPr>
          <a:xfrm>
            <a:off x="2235706" y="3416233"/>
            <a:ext cx="3629273" cy="1044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2.ประเมิน Organ dysfunction/tissue hypoperfusion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-SOS score </a:t>
            </a: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≥ 4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-RR ≥ 22 / min  ,  GCS &lt; 15  , SBP &lt; 100  mmHg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368" name="Google Shape;368;p2"/>
          <p:cNvSpPr/>
          <p:nvPr/>
        </p:nvSpPr>
        <p:spPr>
          <a:xfrm>
            <a:off x="3817647" y="5145243"/>
            <a:ext cx="1139269" cy="468083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เจาะ Lactate</a:t>
            </a:r>
            <a:r>
              <a:rPr b="0" i="0" lang="th-TH" sz="11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</a:t>
            </a: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395536" y="5164189"/>
            <a:ext cx="2357598" cy="42401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Lactate 2-4 และ SBP</a:t>
            </a: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 ≥ 90 mmHg</a:t>
            </a: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</a:t>
            </a: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3203853" y="5821175"/>
            <a:ext cx="2367171" cy="40632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Lactate </a:t>
            </a:r>
            <a:r>
              <a:rPr b="0" i="0" lang="th-TH" sz="1600" u="none" cap="none" strike="noStrike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≥4 หรือ SBP &lt; 90 mmHg</a:t>
            </a:r>
            <a:endParaRPr b="0" i="0" sz="16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cxnSp>
        <p:nvCxnSpPr>
          <p:cNvPr id="371" name="Google Shape;371;p2"/>
          <p:cNvCxnSpPr>
            <a:endCxn id="370" idx="0"/>
          </p:cNvCxnSpPr>
          <p:nvPr/>
        </p:nvCxnSpPr>
        <p:spPr>
          <a:xfrm>
            <a:off x="4371539" y="5607875"/>
            <a:ext cx="15900" cy="213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372" name="Google Shape;372;p2"/>
          <p:cNvCxnSpPr>
            <a:stCxn id="368" idx="1"/>
            <a:endCxn id="369" idx="3"/>
          </p:cNvCxnSpPr>
          <p:nvPr/>
        </p:nvCxnSpPr>
        <p:spPr>
          <a:xfrm rot="10800000">
            <a:off x="2753247" y="5376285"/>
            <a:ext cx="1064400" cy="3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64" name="Google Shape;364;p2"/>
          <p:cNvSpPr/>
          <p:nvPr/>
        </p:nvSpPr>
        <p:spPr>
          <a:xfrm>
            <a:off x="3092773" y="6404458"/>
            <a:ext cx="3163990" cy="44296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6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ให้การดูแลรักษาตามแนวทาง Acchieve goal 1 hr</a:t>
            </a:r>
            <a:r>
              <a:rPr b="0" i="0" lang="th-TH" sz="11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 </a:t>
            </a:r>
            <a:endParaRPr/>
          </a:p>
        </p:txBody>
      </p:sp>
      <p:cxnSp>
        <p:nvCxnSpPr>
          <p:cNvPr id="373" name="Google Shape;373;p2"/>
          <p:cNvCxnSpPr>
            <a:endCxn id="364" idx="1"/>
          </p:cNvCxnSpPr>
          <p:nvPr/>
        </p:nvCxnSpPr>
        <p:spPr>
          <a:xfrm>
            <a:off x="1411873" y="6625938"/>
            <a:ext cx="16809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374" name="Google Shape;374;p2"/>
          <p:cNvCxnSpPr>
            <a:endCxn id="362" idx="1"/>
          </p:cNvCxnSpPr>
          <p:nvPr/>
        </p:nvCxnSpPr>
        <p:spPr>
          <a:xfrm flipH="1" rot="10800000">
            <a:off x="4956929" y="5365370"/>
            <a:ext cx="2567400" cy="10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375" name="Google Shape;375;p2"/>
          <p:cNvCxnSpPr/>
          <p:nvPr/>
        </p:nvCxnSpPr>
        <p:spPr>
          <a:xfrm rot="10800000">
            <a:off x="8086052" y="4140128"/>
            <a:ext cx="0" cy="102406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376" name="Google Shape;376;p2"/>
          <p:cNvCxnSpPr/>
          <p:nvPr/>
        </p:nvCxnSpPr>
        <p:spPr>
          <a:xfrm>
            <a:off x="4371429" y="6191055"/>
            <a:ext cx="15852" cy="21340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"/>
          <p:cNvSpPr/>
          <p:nvPr/>
        </p:nvSpPr>
        <p:spPr>
          <a:xfrm>
            <a:off x="2028673" y="111278"/>
            <a:ext cx="5292153" cy="530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28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การจัดการกระบวนการ (Process Management</a:t>
            </a:r>
            <a:r>
              <a:rPr b="1" i="0" lang="th-TH" sz="30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)</a:t>
            </a:r>
            <a:endParaRPr b="1" i="0" sz="30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graphicFrame>
        <p:nvGraphicFramePr>
          <p:cNvPr id="382" name="Google Shape;382;p3"/>
          <p:cNvGraphicFramePr/>
          <p:nvPr/>
        </p:nvGraphicFramePr>
        <p:xfrm>
          <a:off x="251520" y="60536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{C1DFECF1-F883-4697-A3EC-A5BDD35A6802}</a:tableStyleId>
              </a:tblPr>
              <a:tblGrid>
                <a:gridCol w="1008100"/>
                <a:gridCol w="1728200"/>
                <a:gridCol w="1949475"/>
                <a:gridCol w="4027175"/>
              </a:tblGrid>
              <a:tr h="288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กระบวนการ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0" marB="0" marR="51425" marL="514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ข้อกำหนดของกระบวนการ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0" marB="0" marR="51425" marL="514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ตัวชี้วัดของกระบวนการ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0" marB="0" marR="51425" marL="514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การออกแบบกระบวนการ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0" marB="0" marR="51425" marL="514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9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u="none" cap="none" strike="noStrike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การเข้าถึง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การเข้าถึงบริการอย่างเหมาะสม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-อัตราการเกิดseptic shock ก่อนมา โรงพยาบาล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-มีระบบการวางแผนจำหน่ายผู้ป่วย Palliative care long term care  bed  ridden ผู้ป่วยมีอุปกรณ์ติดตัวกลับบ้าน ผู้สูงอายุที่มีโรคเรื้อรัง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-Training care giver เพื่อการดูแลต่อเนื่องที่บ้าน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-มีระบบการติดตามเยี่ยมบ้าน ร่วมกับ PCU  รพ.สต. และทีมสหสาขาวิชาชีพ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-มีระบบการการให้คำปรึกษาทางโทรศัพท์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-รณรงค์เรื่องการใช้เบอร์โทรฉุกเฉิน 1669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052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การประเมินซ้ำ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การประเมินซ้ำเหมาะสม</a:t>
                      </a: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และไว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</a:t>
                      </a:r>
                      <a:r>
                        <a:rPr lang="th-TH" sz="14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อัตราการเกิด</a:t>
                      </a:r>
                      <a:r>
                        <a:rPr lang="th-TH" sz="14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septic shock ขณะนอนโรงพยาบาล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-ปรับ guideline CPG ตาม รพศ.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-Training  Early  warning sign ให้พยาบาลเป็นรายบุคคล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-เพิ่มสมรรถนะพยาบาลโดยการจัดอบรม/ฟื้นฟูความรู้ร่วมกับ รพ. แม่ข่าย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-มีการสื่อสารการใช้ CPG ในองค์กรแพทย์  แพทย์หมุนเวียน พยาบาลใหม่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-มีการนิเทศพยาบาล เรื่อง Sepsis รายบุคคล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-เกณฑ์การประเมินซ้ำใน case septic shock หลัง load IVF โดยการประเมิน V/S ทุก 15 min x 4ครั้ง , ทุก 30 min x 2ครั้ง , หลังจากนั้นทุก 1 hr. จน stable ทั้งER และ IPD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1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การวางแผนการรักษา 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การวางแผนการรักษาที่เหมาะสม</a:t>
                      </a: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ทันเวลา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 อัตราการได้รับ </a:t>
                      </a:r>
                      <a:r>
                        <a:rPr lang="th-TH" sz="1400" u="none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ATB เหมาะสม </a:t>
                      </a:r>
                      <a:r>
                        <a:rPr lang="th-TH" sz="1400" u="non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ภายใน </a:t>
                      </a:r>
                      <a:endParaRPr sz="1400" u="none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 u="non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 ชม.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 u="non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  </a:t>
                      </a: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อัตราการได้รับสารน้ำเหมาะสมใน Septic  shock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  อัตราการเกิด septic shock ขณะนอนโรงพยาบาล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  อัตราการเจาะ</a:t>
                      </a: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H/C ก่อนให้  ATB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-เพิ่ม item  ยา  Fortum , Augmentin , Levophed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-ประกันเวลารับยา ATB ต้องได้รับจากห้องยาภายใน 30 นาที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-ขยายเวลาตรวจ Lab สามารถตรวจ CBC , lactate 24 ชม. ส่งตรวจ H/C ได้ทุกวัน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-ประกันเวลาการรายงาน CBC  ของห้อง Lab ภายใน 30 นาที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-ปรับการแจ้งผล Lab H/C มีการรายงานผล 48 ชม.และ 5 วัน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-มีระบบการติดตามผล C/S จาก รพศ. 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-มีระบบการรายงาน Lab วิกฤต  (CBC, H/C , Lactate) 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-เพิ่มเกณฑ์การ refer ถ้าผล repeat H/C ยังพบการติดเชื้อ หรือเป็นเชื้อดื้อยา ที่รพช. ไม่มี Drug sens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-มีระบบ Fast tract sepsis กับ รพศ.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Browallia New"/>
                        <a:buNone/>
                      </a:pPr>
                      <a:r>
                        <a:rPr lang="th-TH" sz="14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-พิจารณาประสาน refer ในกรณีที่ Lactate ≥ 4</a:t>
                      </a:r>
                      <a:endParaRPr sz="14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83" name="Google Shape;383;p3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3"/>
          <p:cNvSpPr txBox="1"/>
          <p:nvPr/>
        </p:nvSpPr>
        <p:spPr>
          <a:xfrm>
            <a:off x="8277192" y="6384751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"/>
          <p:cNvSpPr txBox="1"/>
          <p:nvPr>
            <p:ph type="title"/>
          </p:nvPr>
        </p:nvSpPr>
        <p:spPr>
          <a:xfrm>
            <a:off x="628650" y="365127"/>
            <a:ext cx="7886700" cy="8316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Browallia New"/>
              <a:buNone/>
            </a:pPr>
            <a:r>
              <a:rPr b="1" lang="th-TH" sz="30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/>
          </a:p>
        </p:txBody>
      </p:sp>
      <p:graphicFrame>
        <p:nvGraphicFramePr>
          <p:cNvPr id="391" name="Google Shape;391;p4"/>
          <p:cNvGraphicFramePr/>
          <p:nvPr/>
        </p:nvGraphicFramePr>
        <p:xfrm>
          <a:off x="323528" y="141277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{F1BFD845-55FB-466F-8898-4038302296B7}</a:tableStyleId>
              </a:tblPr>
              <a:tblGrid>
                <a:gridCol w="3717650"/>
                <a:gridCol w="992750"/>
                <a:gridCol w="772200"/>
                <a:gridCol w="772200"/>
                <a:gridCol w="849425"/>
                <a:gridCol w="849425"/>
              </a:tblGrid>
              <a:tr h="4320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ตัวชี้วัด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เป้าหมาย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2564</a:t>
                      </a:r>
                      <a:endParaRPr b="1" sz="16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Browallia New"/>
                        <a:buNone/>
                      </a:pPr>
                      <a:r>
                        <a:rPr b="1" i="0" lang="th-TH" sz="2000" u="none" cap="none" strike="noStrike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2565</a:t>
                      </a:r>
                      <a:endParaRPr b="1" i="0" sz="1600" u="none" cap="none" strike="noStrike">
                        <a:solidFill>
                          <a:srgbClr val="000000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Browallia New"/>
                        <a:buNone/>
                      </a:pPr>
                      <a:r>
                        <a:rPr b="1" i="0" lang="th-TH" sz="2000" u="none" cap="none" strike="noStrike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2566</a:t>
                      </a:r>
                      <a:endParaRPr b="1" sz="16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Browallia New"/>
                        <a:buNone/>
                      </a:pPr>
                      <a:r>
                        <a:rPr b="1" i="0" lang="th-TH" sz="2000" u="none" cap="none" strike="noStrike">
                          <a:solidFill>
                            <a:srgbClr val="000000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2567</a:t>
                      </a:r>
                      <a:endParaRPr b="1" i="0" sz="1600" u="none" cap="none" strike="noStrike">
                        <a:solidFill>
                          <a:srgbClr val="000000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1. อัตรา</a:t>
                      </a: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Septic shock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&lt; 30%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42.05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40.64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36.01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18.36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2. อัตราการเกิด septic shock ก่อนมา รพ.</a:t>
                      </a:r>
                      <a:endParaRPr/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&lt; 20%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31.82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30.33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22.74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30.61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7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3.</a:t>
                      </a: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</a:t>
                      </a: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อัตราการเกิด septic shock ขณะนอน รพ.</a:t>
                      </a:r>
                      <a:endParaRPr/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&lt;</a:t>
                      </a: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20%</a:t>
                      </a:r>
                      <a:endParaRPr sz="2000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2</a:t>
                      </a:r>
                      <a:endParaRPr sz="2000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0.64</a:t>
                      </a:r>
                      <a:endParaRPr sz="2000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9.09</a:t>
                      </a:r>
                      <a:endParaRPr sz="2000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5.55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403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4.</a:t>
                      </a: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 </a:t>
                      </a:r>
                      <a:r>
                        <a:rPr lang="th-TH" sz="2000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อัตราตายจาก Sepsis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&lt; 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1.15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0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0.94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648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5. อัตราการได้รับสารน้ำเหมาะสม หลังการวินิจฉัย Septic shock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&gt; 90%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93.88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98.43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07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rowallia New"/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6. อัตราการได้รับ </a:t>
                      </a:r>
                      <a:r>
                        <a:rPr lang="th-TH" sz="2000" u="none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ATB เหมาะสม</a:t>
                      </a:r>
                      <a:r>
                        <a:rPr lang="th-TH" sz="2000" u="non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ภายใน 1 ชม.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96.59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99.05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29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rowallia New"/>
                        <a:buNone/>
                      </a:pPr>
                      <a:r>
                        <a:rPr lang="th-TH" sz="2000" u="non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7. อัตราการเกิดภาวะแทรกซ้อน (RF, AKI)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&lt; 20%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11.36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10.97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12.79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4.08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  <a:tr h="429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Browallia New"/>
                        <a:buNone/>
                      </a:pPr>
                      <a:r>
                        <a:rPr lang="th-TH" sz="2000" u="none">
                          <a:solidFill>
                            <a:schemeClr val="dk1"/>
                          </a:solidFill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8. อัตราการเจาะ H/C ก่อนให้ ATB</a:t>
                      </a:r>
                      <a:endParaRPr sz="2000" u="none">
                        <a:solidFill>
                          <a:schemeClr val="dk1"/>
                        </a:solidFill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&gt; 90%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98.86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99.05</a:t>
                      </a:r>
                      <a:endParaRPr sz="2000">
                        <a:latin typeface="Browallia New"/>
                        <a:ea typeface="Browallia New"/>
                        <a:cs typeface="Browallia New"/>
                        <a:sym typeface="Browallia New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2000">
                          <a:latin typeface="Browallia New"/>
                          <a:ea typeface="Browallia New"/>
                          <a:cs typeface="Browallia New"/>
                          <a:sym typeface="Browallia New"/>
                        </a:rPr>
                        <a:t>100</a:t>
                      </a:r>
                      <a:endParaRPr/>
                    </a:p>
                  </a:txBody>
                  <a:tcPr marT="45725" marB="45725" marR="91450" marL="91450"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</a:tr>
            </a:tbl>
          </a:graphicData>
        </a:graphic>
      </p:graphicFrame>
      <p:sp>
        <p:nvSpPr>
          <p:cNvPr id="392" name="Google Shape;392;p4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4"/>
          <p:cNvSpPr txBox="1"/>
          <p:nvPr/>
        </p:nvSpPr>
        <p:spPr>
          <a:xfrm>
            <a:off x="8277191" y="6248016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5"/>
          <p:cNvSpPr txBox="1"/>
          <p:nvPr>
            <p:ph type="title"/>
          </p:nvPr>
        </p:nvSpPr>
        <p:spPr>
          <a:xfrm>
            <a:off x="755576" y="365127"/>
            <a:ext cx="7886700" cy="4715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rowallia New"/>
              <a:buNone/>
            </a:pPr>
            <a:r>
              <a:rPr b="1" lang="th-TH" sz="28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sz="2800"/>
          </a:p>
        </p:txBody>
      </p:sp>
      <p:sp>
        <p:nvSpPr>
          <p:cNvPr id="399" name="Google Shape;399;p5"/>
          <p:cNvSpPr/>
          <p:nvPr/>
        </p:nvSpPr>
        <p:spPr>
          <a:xfrm>
            <a:off x="179512" y="908720"/>
            <a:ext cx="8784976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2400" u="none" cap="none" strike="noStrike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วิเคราะห์อัตราการเกิด Septic shock ก่อนมาโรงพยาบาล  ด้วย Control Chart ± 2 SD</a:t>
            </a:r>
            <a:endParaRPr b="0" i="0" sz="2400" u="none" cap="none" strike="noStrike">
              <a:solidFill>
                <a:srgbClr val="000000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00" name="Google Shape;400;p5"/>
          <p:cNvSpPr txBox="1"/>
          <p:nvPr/>
        </p:nvSpPr>
        <p:spPr>
          <a:xfrm>
            <a:off x="8245077" y="6237130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01" name="Google Shape;401;p5"/>
          <p:cNvGraphicFramePr/>
          <p:nvPr/>
        </p:nvGraphicFramePr>
        <p:xfrm>
          <a:off x="251693" y="1133061"/>
          <a:ext cx="8313857" cy="4752528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402" name="Google Shape;402;p5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6"/>
          <p:cNvSpPr txBox="1"/>
          <p:nvPr>
            <p:ph type="title"/>
          </p:nvPr>
        </p:nvSpPr>
        <p:spPr>
          <a:xfrm>
            <a:off x="789756" y="365126"/>
            <a:ext cx="7886700" cy="543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owallia New"/>
              <a:buNone/>
            </a:pPr>
            <a:r>
              <a:rPr b="1" lang="th-TH" sz="2400"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b="1" sz="2400"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08" name="Google Shape;408;p6"/>
          <p:cNvSpPr txBox="1"/>
          <p:nvPr/>
        </p:nvSpPr>
        <p:spPr>
          <a:xfrm>
            <a:off x="8175064" y="6255584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6"/>
          <p:cNvSpPr/>
          <p:nvPr/>
        </p:nvSpPr>
        <p:spPr>
          <a:xfrm>
            <a:off x="547868" y="764704"/>
            <a:ext cx="8128587" cy="46474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24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20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</a:t>
            </a: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จากข้อมูลพบว่า  อัตราการเกิด Septic  shock  ก่อนมาโรงพยาบาล  ปี 2566 เพิ่มขึ้นในไตรมาสที่ 4 พบว่า ผู้ป่วยที่มาเข้าถึงบริการช้า  ส่วนใหญ่เป็น case ผู้สูงอายุ  ที่มีโรคประจำตัว, ผู้ป่วย  palliative  care, bed  ridden ส่วนใหญ่เกิดในโรค Pneumonia , UTI , Bed sore , cellulitis สาเหตุการมาเข้าถึงช้า  เนื่องจากไม่มีรถ ไม่ทราบบริการฉุกเฉิน, รอญาติกลับมาจากทำงาน, ไม่ทราบอาการผิดปกติที่ควรมาโรงพยาบาล  ปี2567 ไตรมาสที่และ2 อัตราการเกิด Septic  shock  ก่อนมาโรงพยาบาล ลดลง</a:t>
            </a:r>
            <a:endParaRPr b="0" i="0" sz="1800" u="none" cap="none" strike="noStrike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800" u="sng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จัดทำระบบวางแผนจำหน่าย ผู้ป่วย Palliative care  ผู้สูงอายุที่มีโรคเรื้อรังและมีปัญหาซับซ้อน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    ผู้ป่วยติดเตียง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Training  care  giver </a:t>
            </a:r>
            <a:r>
              <a:rPr b="0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มีการจัดกิจกรรมการให้ความรู้ และ ฝึกทักษะที่เหมาะสมเพื่อป้องกันการเกิดภาวะแทรกซ้อนที่สำคัญ  (UTI,  Pneumonia,  bed  sore) </a:t>
            </a: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เพื่อการดูแลต่อเนื่องที่บ้าน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มีระบบติดตามเยี่ยมบ้าน  ร่วมกับ  PCU  รพ.สต.  และทีมสหสาขาวิชาชีพ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มีระบบการให้คำปรึกษาทางโทรศัพท์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 รณรงค์เรื่องการใช้เบอร์โทรฉุกเฉิน  1669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th-TH" sz="1800" u="sng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แผนการพัฒนาต่อเนื่อง  </a:t>
            </a:r>
            <a:r>
              <a:rPr b="0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-  มีระบบวางแผนจำหน่ายร่วมกันกับทีมสหสาขาวิชาชีพ  PCU  รพ.สต.  และ  อบต.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h-TH" sz="1800" u="none" cap="none" strike="noStrike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	- มีการปรับระยะเวลาในการเยี่ยมบ้านใน case palliative  care  และ  bed  riddenให้เร็วขึ้นภายใน 7 วัน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	-  มีการนำข้อมูลที่ได้จากการเยี่ยมบ้านในแต่ละรายมาปรับใช้ในการดูแลผู้ป่วยในครั้งต่อไป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chemeClr val="dk1"/>
                </a:solidFill>
                <a:latin typeface="Angsana New"/>
                <a:ea typeface="Angsana New"/>
                <a:cs typeface="Angsana New"/>
                <a:sym typeface="Angsana New"/>
              </a:rPr>
              <a:t>		-  มีระบบการให้คำปรึกษากับ care  giver  ทางโทรศัพท์  หรือระบบ  Application  line</a:t>
            </a:r>
            <a:endParaRPr/>
          </a:p>
        </p:txBody>
      </p:sp>
      <p:sp>
        <p:nvSpPr>
          <p:cNvPr id="410" name="Google Shape;410;p6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7"/>
          <p:cNvSpPr txBox="1"/>
          <p:nvPr>
            <p:ph type="title"/>
          </p:nvPr>
        </p:nvSpPr>
        <p:spPr>
          <a:xfrm>
            <a:off x="539552" y="437134"/>
            <a:ext cx="7886700" cy="543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rowallia New"/>
              <a:buNone/>
            </a:pPr>
            <a:r>
              <a:rPr b="1" lang="th-TH" sz="28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sz="4000"/>
          </a:p>
        </p:txBody>
      </p:sp>
      <p:sp>
        <p:nvSpPr>
          <p:cNvPr id="416" name="Google Shape;416;p7"/>
          <p:cNvSpPr/>
          <p:nvPr/>
        </p:nvSpPr>
        <p:spPr>
          <a:xfrm>
            <a:off x="611560" y="836712"/>
            <a:ext cx="7776864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 อัตราการเกิด septic shock ขณะนอนโรงพยาบาล  ด้วย Control Chart ±2 SD</a:t>
            </a:r>
            <a:endParaRPr sz="2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17" name="Google Shape;417;p7"/>
          <p:cNvSpPr txBox="1"/>
          <p:nvPr/>
        </p:nvSpPr>
        <p:spPr>
          <a:xfrm>
            <a:off x="8129399" y="6096719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18" name="Google Shape;418;p7"/>
          <p:cNvGraphicFramePr/>
          <p:nvPr/>
        </p:nvGraphicFramePr>
        <p:xfrm>
          <a:off x="539552" y="1268760"/>
          <a:ext cx="8064896" cy="4285456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419" name="Google Shape;419;p7"/>
          <p:cNvSpPr txBox="1"/>
          <p:nvPr/>
        </p:nvSpPr>
        <p:spPr>
          <a:xfrm>
            <a:off x="7236296" y="19206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8"/>
          <p:cNvSpPr txBox="1"/>
          <p:nvPr>
            <p:ph type="title"/>
          </p:nvPr>
        </p:nvSpPr>
        <p:spPr>
          <a:xfrm>
            <a:off x="789756" y="365126"/>
            <a:ext cx="7886700" cy="5435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owallia New"/>
              <a:buNone/>
            </a:pPr>
            <a:r>
              <a:rPr b="1" lang="th-TH" sz="2400"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b="1" sz="2400"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25" name="Google Shape;425;p8"/>
          <p:cNvSpPr txBox="1"/>
          <p:nvPr/>
        </p:nvSpPr>
        <p:spPr>
          <a:xfrm>
            <a:off x="8159699" y="6110946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8"/>
          <p:cNvSpPr/>
          <p:nvPr/>
        </p:nvSpPr>
        <p:spPr>
          <a:xfrm>
            <a:off x="569293" y="897969"/>
            <a:ext cx="8208912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วิเคราะห์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จากข้อมูลพบว่า  อัตราการเกิด Septic  Shock  ขณะนอนโรงพยาบาลเพิ่มขึ้น  ในไตรมาสที่ 2 และ 3 ปี 2566   เนื่องจาก	-บุคลากรยังมีการปฏิบัติตาม CPG ไม่ครอบคลุม 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-การประเมินซ้ำที่ ER ไม่เหมาะสม   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-รพศ. ไม่รับ  refer 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ปี 2567 ไตรมาสที่1 เกิด 1 ราย  ไตรมาสที่2  ไม่พบ</a:t>
            </a:r>
            <a:r>
              <a:rPr b="0" i="0" lang="th-TH" sz="1800" u="none" cap="none" strike="noStrike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การเกิด Septic  Shock  ขณะนอนโรงพยาบาล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th-TH" sz="18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การพัฒนา</a:t>
            </a: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มีระบบการการปฐมนิเทศพยาบาลที่มาปฏิบัติงานใหม่/พยาบาลจากหน่วยงานอื่น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จัดทำเกณฑ์การรายงานแพทย์ที่ชัดเจน มีการรายงานแพทย์ตามค่า  SOS  และมีการรายงานซ้ำเมื่อมีค่า  SOS  </a:t>
            </a:r>
            <a:r>
              <a:rPr lang="th-TH" sz="1800" u="sng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&gt;</a:t>
            </a: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 4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ใช้เกณฑ์การ  Refer  และมีระบบ Fast  track  Sepsis  ร่วมกับ รพ.แม่ข่าย มีระบบการ Consult  ซ้ำเมื่อผู้ป่วยเข้าเกณฑ์  	Referอยู่</a:t>
            </a:r>
            <a:endParaRPr sz="1800">
              <a:solidFill>
                <a:srgbClr val="000000"/>
              </a:solidFill>
              <a:latin typeface="Angsana New"/>
              <a:ea typeface="Angsana New"/>
              <a:cs typeface="Angsana New"/>
              <a:sym typeface="Angsana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มีการจัดทำเกณฑ์การคัดกรองสำหรับ OPD, ER นำการประเมิน SOS  มาใช้ร่วมกับ  Triage  เพื่อให้ผู้ป่วยได้รับการ	รักษาได้เร็วขึ้น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มีการนิเทศติดตามการปฏิบัติตาม  CPG  เป็นรายบุคคล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ngsana New"/>
              <a:buNone/>
            </a:pPr>
            <a:r>
              <a:rPr lang="th-TH" sz="1800">
                <a:solidFill>
                  <a:srgbClr val="000000"/>
                </a:solidFill>
                <a:latin typeface="Angsana New"/>
                <a:ea typeface="Angsana New"/>
                <a:cs typeface="Angsana New"/>
                <a:sym typeface="Angsana New"/>
              </a:rPr>
              <a:t>	- </a:t>
            </a:r>
            <a:r>
              <a:rPr lang="th-TH" sz="18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เกณฑ์การประเมินซ้ำใน case septic shock หลัง load IVF โดยการประเมิน V/S ทุก 15 min x 4ครั้ง ,          	ทุก 30 min x 2ครั้ง , หลังจากนั้นทุก 1 hr. จน stable  ทั้งER และ IPD</a:t>
            </a:r>
            <a:endParaRPr/>
          </a:p>
        </p:txBody>
      </p:sp>
      <p:sp>
        <p:nvSpPr>
          <p:cNvPr id="427" name="Google Shape;427;p8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9"/>
          <p:cNvSpPr txBox="1"/>
          <p:nvPr>
            <p:ph type="title"/>
          </p:nvPr>
        </p:nvSpPr>
        <p:spPr>
          <a:xfrm>
            <a:off x="755576" y="432048"/>
            <a:ext cx="7886700" cy="4715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Browallia New"/>
              <a:buNone/>
            </a:pPr>
            <a:r>
              <a:rPr b="1" lang="th-TH" sz="2800">
                <a:solidFill>
                  <a:srgbClr val="000000"/>
                </a:solidFill>
                <a:latin typeface="Browallia New"/>
                <a:ea typeface="Browallia New"/>
                <a:cs typeface="Browallia New"/>
                <a:sym typeface="Browallia New"/>
              </a:rPr>
              <a:t>ผลลัพธ์และการพัฒนาที่ผ่านมา (Performance &amp; Interventions)</a:t>
            </a:r>
            <a:endParaRPr sz="2800"/>
          </a:p>
        </p:txBody>
      </p:sp>
      <p:sp>
        <p:nvSpPr>
          <p:cNvPr id="433" name="Google Shape;433;p9"/>
          <p:cNvSpPr/>
          <p:nvPr/>
        </p:nvSpPr>
        <p:spPr>
          <a:xfrm>
            <a:off x="755576" y="836712"/>
            <a:ext cx="7848872" cy="432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400">
                <a:solidFill>
                  <a:schemeClr val="dk1"/>
                </a:solidFill>
                <a:latin typeface="Browallia New"/>
                <a:ea typeface="Browallia New"/>
                <a:cs typeface="Browallia New"/>
                <a:sym typeface="Browallia New"/>
              </a:rPr>
              <a:t>วิเคราะห์ อัตราผู้ป่วย  Sepsis  Start  ATB in 1 hr. ด้วย Control Chart ± 2 SD</a:t>
            </a:r>
            <a:endParaRPr sz="2400">
              <a:solidFill>
                <a:schemeClr val="dk1"/>
              </a:solidFill>
              <a:latin typeface="Browallia New"/>
              <a:ea typeface="Browallia New"/>
              <a:cs typeface="Browallia New"/>
              <a:sym typeface="Browallia New"/>
            </a:endParaRPr>
          </a:p>
        </p:txBody>
      </p:sp>
      <p:sp>
        <p:nvSpPr>
          <p:cNvPr id="434" name="Google Shape;434;p9"/>
          <p:cNvSpPr txBox="1"/>
          <p:nvPr/>
        </p:nvSpPr>
        <p:spPr>
          <a:xfrm>
            <a:off x="8245077" y="6237130"/>
            <a:ext cx="58876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h-TH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35" name="Google Shape;435;p9"/>
          <p:cNvGraphicFramePr/>
          <p:nvPr/>
        </p:nvGraphicFramePr>
        <p:xfrm>
          <a:off x="755576" y="1196752"/>
          <a:ext cx="7815998" cy="4752528"/>
        </p:xfrm>
        <a:graphic>
          <a:graphicData uri="http://schemas.openxmlformats.org/drawingml/2006/chart">
            <c:chart r:id="rId3"/>
          </a:graphicData>
        </a:graphic>
      </p:graphicFrame>
      <p:sp>
        <p:nvSpPr>
          <p:cNvPr id="436" name="Google Shape;436;p9"/>
          <p:cNvSpPr txBox="1"/>
          <p:nvPr/>
        </p:nvSpPr>
        <p:spPr>
          <a:xfrm>
            <a:off x="7092280" y="195943"/>
            <a:ext cx="1685925" cy="428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b="0" i="0" lang="th-TH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รพ.โป่งน้ำร้อน  พ.ค.67</a:t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5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ชุดรูปแบบของ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ชุดรูปแบบของ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4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2019-08-14T13:56:51Z</dcterms:created>
  <dc:creator>pranee</dc:creator>
</cp:coreProperties>
</file>